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238" r:id="rId3"/>
    <p:sldId id="1243" r:id="rId4"/>
    <p:sldId id="1244" r:id="rId5"/>
    <p:sldId id="1276" r:id="rId6"/>
    <p:sldId id="1250" r:id="rId7"/>
    <p:sldId id="1249" r:id="rId8"/>
    <p:sldId id="1241" r:id="rId9"/>
    <p:sldId id="1239" r:id="rId10"/>
    <p:sldId id="1277" r:id="rId11"/>
    <p:sldId id="1252" r:id="rId12"/>
    <p:sldId id="1278" r:id="rId13"/>
    <p:sldId id="1259" r:id="rId14"/>
    <p:sldId id="1273" r:id="rId15"/>
    <p:sldId id="1274" r:id="rId16"/>
    <p:sldId id="1275" r:id="rId17"/>
    <p:sldId id="1263" r:id="rId18"/>
    <p:sldId id="1264" r:id="rId19"/>
    <p:sldId id="1265" r:id="rId20"/>
    <p:sldId id="1266" r:id="rId21"/>
    <p:sldId id="1279" r:id="rId22"/>
    <p:sldId id="1282" r:id="rId23"/>
    <p:sldId id="1261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786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9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6</a:t>
            </a:r>
            <a:r>
              <a:rPr lang="zh-CN" altLang="en-US" sz="39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39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Nature in words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9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3</a:t>
            </a:r>
            <a:r>
              <a:rPr lang="zh-CN" altLang="en-US" sz="39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39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Developing ideas &amp; Presenting ideas</a:t>
            </a:r>
            <a:endParaRPr lang="zh-CN" altLang="en-US" sz="3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88840"/>
            <a:ext cx="11521280" cy="11521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同义短语：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060848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scope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你先试着做一件自己力所能及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166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32862" y="1250176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>
                <a:solidFill>
                  <a:srgbClr val="D8657B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值得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132856"/>
            <a:ext cx="11593288" cy="288032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32862" y="263691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remains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reread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passionate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半个世纪过去了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它仍然是一本值得今天重读的书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这样我们才能再次感受到它热情信息的温暖。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10830" y="1862514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14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88840"/>
            <a:ext cx="11521280" cy="11521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to be done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值得被做　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060848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162850"/>
            <a:ext cx="11485848" cy="583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这本书值得被读。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445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43924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420743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𝐒𝐡𝐞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𝐛𝐞𝐥𝐢𝐞𝐯𝐞𝐝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𝐭𝐡𝐚𝐭𝐭𝐡𝐞𝐜𝐡𝐞𝐦𝐢𝐜𝐚𝐥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𝐢𝐧𝐝𝐮𝐬𝐭𝐫𝐲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knowingly causing harm to plants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animals and e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en humans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𝐚𝐧𝐝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连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𝐰𝐢𝐬𝐡𝐞𝐝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to see pesticides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𝐮𝐬𝐞𝐝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𝐢𝐧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𝐦𝐨𝐫𝐞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𝐫𝐞𝐬𝐩𝐨𝐧𝐬𝐢𝐛𝐥𝐞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过去分词短语作宾补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limited and carefully monitored way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她认为化学工业正在明目张胆地对动植物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甚至对人类本身造成伤害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她希望人们在使用杀虫剂时能够更加负责、节制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并且严加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监管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4207434"/>
              </a:xfrm>
              <a:blipFill>
                <a:blip r:embed="rId3"/>
                <a:stretch>
                  <a:fillRect l="-796" r="-849" b="-1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非谓语动词作定语、状语、补语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非谓语动词作定语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不定式作定语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）通常不定式作定语表示将要发生的动作。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）用来修饰被序数词、最高级或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等限定的中心词，且与中心词为逻辑上的主动关系。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）用于一些抽象名词后面。常见的有：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attempt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法疑难.eps" descr="id:2147487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764704"/>
            <a:ext cx="4862830" cy="53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35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896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分词作定语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）作定语的及物动词的分词形式为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。当被修饰的名词与非谓语动词为主动关系时，用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；当被修饰的名词与非谓语动词为被动关系且表示正在进行时，用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；当被修饰的名词与非谓语动词为被动关系且表示完成时，用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）作定语的不及物动词的分词形式为：现在分词和过去分词。现在分词表示正在进行；过去分词表示已经完成。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4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非谓语动词作状语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不定式作状语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分词作状语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非谓语动词作补语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不定式作宾补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非谓语动词作感官动词的宾补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非谓语动词作使役动词的宾补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复合结构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581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学科核心素养是学科育人价值的集中体现，是学生通过学科学习而逐步形成的正确价值观念、必备品格和关键能力。 英语学科核心素养主要包括语言能力、文化意识、思维品质和学习能力。以下文章旨在让同学们了解自然，接近自然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爱护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人与自然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9E76B3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核心素养通.eps" descr="id:21474873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836712"/>
            <a:ext cx="4778375" cy="499110"/>
          </a:xfrm>
          <a:prstGeom prst="rect">
            <a:avLst/>
          </a:prstGeom>
        </p:spPr>
      </p:pic>
      <p:pic>
        <p:nvPicPr>
          <p:cNvPr id="4" name="ST07.eps" descr="id:21474873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134766" y="1484784"/>
            <a:ext cx="7529195" cy="30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87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5363"/>
            <a:ext cx="11485848" cy="50159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interacti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harmony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exist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ploughed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masters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torn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disrupting the order of the natural world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the ultimate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ictims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nature is seeking its re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Disappearing forests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drying 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polluted soil and worsening climate 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punished greedy human beings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taken too much from nature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back too little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631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forward to the future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gain reasoning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remember the deep interdependent relationship between people and nature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citizens of the world work persistently to protect nature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nature will be our friend instead of our sla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or 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li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in harmony with nature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commitment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 work and new technology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784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禁止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取缔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禁令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禁止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1340768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680860"/>
            <a:ext cx="11593288" cy="216024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impact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immediate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far-reaching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DDT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ironmental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Agency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EPA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established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其影响立竿见影且影响深远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DDT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被禁止使用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美国还成立了环境保护署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EPA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41051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 has a way of healing the soul and soothing the spirit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tranquil shores of the ocean to the majestic peaks of the mountains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 corner of the natural world is a testament to the power and beauty of creation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journey through life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easy to get caught up in the noise and chaos of the world around 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moments of stillness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find solace and peace in the wonders of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435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86991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sunsets that illuminate the sky in hues of orange and pink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gentle sway of the trees in a soft summer breeze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delicate flutter of a butterfly’s wings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the moments that remind us of the magic of the world around 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stand in awe of these natural wonders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humbled and grateful for the beauty that surrounds 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Amidst the hustle and bustle of our daily li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easy to forget the magnificence of nature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if we take the time to stop and appreciate the world around us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find that there is poetry in 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 moment and beauty in 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 breath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796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30963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844824"/>
                <a:ext cx="11485848" cy="235968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zh-CN" altLang="zh-CN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limLowPr>
                        <m:e>
                          <m:bar>
                            <m:barPr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barP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𝐋𝐨𝐨𝐤𝐢𝐧𝐠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𝐛𝐚𝐜𝐤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𝐚𝐥𝐨𝐧𝐠𝐭𝐡𝐞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𝐫𝐢𝐯𝐞𝐫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𝐨𝐟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𝐡𝐢𝐬𝐭𝐨𝐫𝐲</m:t>
                              </m:r>
                            </m:e>
                          </m:bar>
                        </m:e>
                        <m:lim>
                          <m:r>
                            <m:rPr>
                              <m:nor/>
                            </m:rPr>
                            <a:rPr lang="zh-CN" altLang="zh-CN" b="1">
                              <a:solidFill>
                                <a:srgbClr val="000000"/>
                              </a:solidFill>
                              <a:latin typeface="楷体" panose="02010609060101010101" pitchFamily="49" charset="-122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m:t>现在分词作状语</m:t>
                          </m:r>
                        </m:lim>
                      </m:limLow>
                      <m:r>
                        <a:rPr lang="zh-CN" altLang="zh-CN" b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，</m:t>
                      </m:r>
                    </m:oMath>
                  </m:oMathPara>
                </a14:m>
                <a:endParaRPr lang="en-US" altLang="zh-CN" b="1" smtClean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</m:t>
                        </m:r>
                      </m:lim>
                    </m:limLow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𝐦𝐚𝐲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𝐟𝐢𝐧𝐝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𝐭𝐡𝐚𝐭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𝐡𝐚𝐫𝐦𝐨𝐧𝐲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𝐮𝐬𝐞𝐝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𝐞𝐱𝐢𝐬𝐭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𝐛𝐞𝐭𝐰𝐞𝐞𝐧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people and 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nature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844824"/>
                <a:ext cx="11485848" cy="2359685"/>
              </a:xfrm>
              <a:blipFill>
                <a:blip r:embed="rId3"/>
                <a:stretch>
                  <a:fillRect b="-38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句型解读.eps" descr="id:21474896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461728"/>
            <a:ext cx="1584176" cy="31108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8286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回顾历史长河，我们会发现人与自然曾经和谐相处。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译文.eps" descr="id:214748734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4798893"/>
            <a:ext cx="63309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377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b11.eps" descr="id:2147487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55517"/>
            <a:ext cx="1728653" cy="402023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550799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interacti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相互作用的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ultimate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最终的；最后的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3651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disrupt 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中断；扰乱；破坏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illuminate 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照射，照亮；解释，阐明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 sb of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提醒某人某事；使某人想起某事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sb12.eps" descr="id:21474873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861048"/>
            <a:ext cx="177101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821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ban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禁止某事；取缔某事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 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禁止做某事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 sb from 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禁止某人做某事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lawful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incomes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regulate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excessi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incomes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illegal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我们将保护合法收入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调节过高收入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取缔非法收入。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我们不仅应该在公共场合禁烟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而且应该在家里禁烟。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isitors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littering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他们禁止游客在风景区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扔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垃圾。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177583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launch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推出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发起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开始从事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发动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航天器的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33750"/>
            <a:ext cx="11593288" cy="223224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3780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milestone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launch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Western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《寂静的春天》因此被视为西方世界发起绿色运动的里程碑。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6340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launch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开始做，投入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launch 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开始从事，投身于（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新的、更令人兴奋的事业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launched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lengthy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他开始长篇大论地叙述他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launch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那些敢于去未知水域航行的人成了新陆地的发现者。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791400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883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685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reputation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名誉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33750"/>
            <a:ext cx="11593288" cy="302344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63780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attempts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reputation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remained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determined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这些都是为了损害卡森的声誉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阻止她的工作影响公共政策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但她仍然决心支持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6340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62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reputation 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而著称；有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好名声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 good/bad reputation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坏名声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reputation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single-mindedness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grades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opposite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他就是这样一位勇于挑战的学生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以其专注和好成绩而出名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与我恰好相反。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reputation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他在我们镇德高望重、素有贤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03368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1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88840"/>
            <a:ext cx="11521280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reputable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声誉好的；值得信赖的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reputed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普遍认为的，号称的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06084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attempt</a:t>
            </a:r>
            <a:r>
              <a:rPr lang="en-US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试图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95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11035"/>
            <a:ext cx="1610224" cy="31006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059107"/>
            <a:ext cx="11593288" cy="280831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6316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attempts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reputation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remained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determined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这些都是为了损害卡森的声誉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阻止她的工作影响公共政策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但她仍然决心支持她的研究。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1788765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1088</Words>
  <Application>Microsoft Office PowerPoint</Application>
  <PresentationFormat>自定义</PresentationFormat>
  <Paragraphs>78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576</cp:revision>
  <dcterms:created xsi:type="dcterms:W3CDTF">2020-11-06T05:24:00Z</dcterms:created>
  <dcterms:modified xsi:type="dcterms:W3CDTF">2025-11-01T09:24:15Z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